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2" r:id="rId6"/>
    <p:sldId id="261" r:id="rId7"/>
    <p:sldId id="263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33"/>
    <a:srgbClr val="6600FF"/>
    <a:srgbClr val="CC0000"/>
    <a:srgbClr val="0099FF"/>
    <a:srgbClr val="F030E7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7DE6-02ED-426C-9122-27D318985DDB}" type="datetimeFigureOut">
              <a:rPr lang="en-AU" smtClean="0"/>
              <a:t>03/11/2011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C763-EBEB-4416-893F-B7A3635B2E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5704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7DE6-02ED-426C-9122-27D318985DDB}" type="datetimeFigureOut">
              <a:rPr lang="en-AU" smtClean="0"/>
              <a:t>03/11/2011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C763-EBEB-4416-893F-B7A3635B2E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347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7DE6-02ED-426C-9122-27D318985DDB}" type="datetimeFigureOut">
              <a:rPr lang="en-AU" smtClean="0"/>
              <a:t>03/11/2011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C763-EBEB-4416-893F-B7A3635B2E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128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7DE6-02ED-426C-9122-27D318985DDB}" type="datetimeFigureOut">
              <a:rPr lang="en-AU" smtClean="0"/>
              <a:t>03/11/2011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C763-EBEB-4416-893F-B7A3635B2E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079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7DE6-02ED-426C-9122-27D318985DDB}" type="datetimeFigureOut">
              <a:rPr lang="en-AU" smtClean="0"/>
              <a:t>03/11/2011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C763-EBEB-4416-893F-B7A3635B2E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024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7DE6-02ED-426C-9122-27D318985DDB}" type="datetimeFigureOut">
              <a:rPr lang="en-AU" smtClean="0"/>
              <a:t>03/11/2011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C763-EBEB-4416-893F-B7A3635B2E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260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7DE6-02ED-426C-9122-27D318985DDB}" type="datetimeFigureOut">
              <a:rPr lang="en-AU" smtClean="0"/>
              <a:t>03/11/2011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C763-EBEB-4416-893F-B7A3635B2E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019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7DE6-02ED-426C-9122-27D318985DDB}" type="datetimeFigureOut">
              <a:rPr lang="en-AU" smtClean="0"/>
              <a:t>03/11/2011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C763-EBEB-4416-893F-B7A3635B2E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055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7DE6-02ED-426C-9122-27D318985DDB}" type="datetimeFigureOut">
              <a:rPr lang="en-AU" smtClean="0"/>
              <a:t>03/11/2011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C763-EBEB-4416-893F-B7A3635B2E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140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7DE6-02ED-426C-9122-27D318985DDB}" type="datetimeFigureOut">
              <a:rPr lang="en-AU" smtClean="0"/>
              <a:t>03/11/2011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C763-EBEB-4416-893F-B7A3635B2E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4667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7DE6-02ED-426C-9122-27D318985DDB}" type="datetimeFigureOut">
              <a:rPr lang="en-AU" smtClean="0"/>
              <a:t>03/11/2011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C763-EBEB-4416-893F-B7A3635B2E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37DE6-02ED-426C-9122-27D318985DDB}" type="datetimeFigureOut">
              <a:rPr lang="en-AU" smtClean="0"/>
              <a:t>03/11/2011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1C763-EBEB-4416-893F-B7A3635B2E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764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cybersafety.dbcde.gov.au/helpandadvic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4576" y="2204864"/>
            <a:ext cx="7772400" cy="1120627"/>
          </a:xfr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n-AU" sz="5400" dirty="0" smtClean="0">
                <a:solidFill>
                  <a:srgbClr val="0099FF"/>
                </a:solidFill>
                <a:latin typeface="Lucida Console" pitchFamily="49" charset="0"/>
              </a:rPr>
              <a:t>Social networking</a:t>
            </a:r>
            <a:endParaRPr lang="en-AU" sz="5400" dirty="0">
              <a:solidFill>
                <a:srgbClr val="0099FF"/>
              </a:solidFill>
              <a:latin typeface="Lucida Console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3075" name="Picture 3" descr="T:\Graphics\Objects\Symbols\sample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750005"/>
            <a:ext cx="38100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V:\2011_004_LDQ.DCS.10_Digital_Citizenship_\Production\02_master\lo\13768\graphics\2_world_projec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203" y="223272"/>
            <a:ext cx="3199797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58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384" y="116632"/>
            <a:ext cx="8212415" cy="72008"/>
          </a:xfrm>
        </p:spPr>
        <p:txBody>
          <a:bodyPr>
            <a:normAutofit fontScale="90000"/>
          </a:bodyPr>
          <a:lstStyle/>
          <a:p>
            <a:pPr marL="285750" lvl="5" indent="-285750" algn="l" rtl="0">
              <a:spcBef>
                <a:spcPct val="0"/>
              </a:spcBef>
              <a:buFont typeface="Arial" pitchFamily="34" charset="0"/>
              <a:buChar char="•"/>
            </a:pP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			</a:t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>	</a:t>
            </a:r>
            <a:r>
              <a:rPr lang="en-AU" dirty="0" smtClean="0"/>
              <a:t>		</a:t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sz="3100" b="1" dirty="0" smtClean="0"/>
              <a:t>Social networking sites, like Facebook and MySpace, let you connect with family and friends using:</a:t>
            </a:r>
            <a:br>
              <a:rPr lang="en-AU" sz="3100" b="1" dirty="0" smtClean="0"/>
            </a:br>
            <a:r>
              <a:rPr lang="en-AU" dirty="0"/>
              <a:t>	</a:t>
            </a:r>
            <a:r>
              <a:rPr lang="en-AU" dirty="0" smtClean="0"/>
              <a:t>		</a:t>
            </a:r>
            <a:r>
              <a:rPr lang="en-AU" sz="4000" b="1" dirty="0" smtClean="0">
                <a:solidFill>
                  <a:srgbClr val="F030E7"/>
                </a:solidFill>
              </a:rPr>
              <a:t>blogs</a:t>
            </a:r>
            <a:r>
              <a:rPr lang="en-AU" sz="4000" b="1" dirty="0" smtClean="0">
                <a:solidFill>
                  <a:srgbClr val="FFC000"/>
                </a:solidFill>
              </a:rPr>
              <a:t/>
            </a:r>
            <a:br>
              <a:rPr lang="en-AU" sz="4000" b="1" dirty="0" smtClean="0">
                <a:solidFill>
                  <a:srgbClr val="FFC000"/>
                </a:solidFill>
              </a:rPr>
            </a:br>
            <a:r>
              <a:rPr lang="en-AU" sz="4000" b="1" dirty="0" smtClean="0">
                <a:solidFill>
                  <a:srgbClr val="FFC000"/>
                </a:solidFill>
              </a:rPr>
              <a:t>			</a:t>
            </a:r>
            <a:r>
              <a:rPr lang="en-AU" sz="4000" b="1" dirty="0" smtClean="0">
                <a:solidFill>
                  <a:srgbClr val="00B0F0"/>
                </a:solidFill>
              </a:rPr>
              <a:t>photos</a:t>
            </a:r>
            <a:r>
              <a:rPr lang="en-AU" sz="4000" b="1" dirty="0" smtClean="0">
                <a:solidFill>
                  <a:srgbClr val="FF0000"/>
                </a:solidFill>
              </a:rPr>
              <a:t/>
            </a:r>
            <a:br>
              <a:rPr lang="en-AU" sz="4000" b="1" dirty="0" smtClean="0">
                <a:solidFill>
                  <a:srgbClr val="FF0000"/>
                </a:solidFill>
              </a:rPr>
            </a:br>
            <a:r>
              <a:rPr lang="en-AU" sz="4000" b="1" dirty="0" smtClean="0">
                <a:solidFill>
                  <a:srgbClr val="FF0000"/>
                </a:solidFill>
              </a:rPr>
              <a:t>			</a:t>
            </a:r>
            <a:r>
              <a:rPr lang="en-AU" sz="4000" b="1" dirty="0" smtClean="0">
                <a:solidFill>
                  <a:schemeClr val="accent4">
                    <a:lumMod val="75000"/>
                  </a:schemeClr>
                </a:solidFill>
              </a:rPr>
              <a:t>profiles</a:t>
            </a:r>
            <a:r>
              <a:rPr lang="en-AU" sz="4000" b="1" dirty="0" smtClean="0">
                <a:solidFill>
                  <a:srgbClr val="FFC000"/>
                </a:solidFill>
              </a:rPr>
              <a:t/>
            </a:r>
            <a:br>
              <a:rPr lang="en-AU" sz="4000" b="1" dirty="0" smtClean="0">
                <a:solidFill>
                  <a:srgbClr val="FFC000"/>
                </a:solidFill>
              </a:rPr>
            </a:br>
            <a:r>
              <a:rPr lang="en-AU" sz="4000" b="1" dirty="0" smtClean="0">
                <a:solidFill>
                  <a:srgbClr val="FFC000"/>
                </a:solidFill>
              </a:rPr>
              <a:t>			</a:t>
            </a:r>
            <a:r>
              <a:rPr lang="en-AU" sz="4000" b="1" dirty="0" smtClean="0">
                <a:solidFill>
                  <a:srgbClr val="00B050"/>
                </a:solidFill>
              </a:rPr>
              <a:t>internal email systems</a:t>
            </a:r>
            <a:r>
              <a:rPr lang="en-AU" sz="2000" dirty="0" smtClean="0">
                <a:solidFill>
                  <a:srgbClr val="00B050"/>
                </a:solidFill>
              </a:rPr>
              <a:t/>
            </a:r>
            <a:br>
              <a:rPr lang="en-AU" sz="2000" dirty="0" smtClean="0">
                <a:solidFill>
                  <a:srgbClr val="00B050"/>
                </a:solidFill>
              </a:rPr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97152"/>
            <a:ext cx="179863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174" y="5227365"/>
            <a:ext cx="1090613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 descr="T:\Graphics\Animals\DogShad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945989"/>
            <a:ext cx="1547176" cy="1486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916" y="4074840"/>
            <a:ext cx="14382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91" y="5635352"/>
            <a:ext cx="10112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V:\2011_004_LDQ.DCS.10_Digital_Citizenship_\Production\02_master\lo\13768_s3\graphics\computer_boy_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695" y="2132856"/>
            <a:ext cx="1979613" cy="168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V:\2011_004_LDQ.DCS.10_Digital_Citizenship_\Production\02_master\lo\13768_s3\graphics\box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799259"/>
            <a:ext cx="1220787" cy="145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V:\2011_004_LDQ.DCS.10_Digital_Citizenship_\Production\02_master\lo\13768_s3\graphics\skateboard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618871"/>
            <a:ext cx="1368152" cy="814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39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507288" cy="854968"/>
          </a:xfrm>
        </p:spPr>
        <p:txBody>
          <a:bodyPr>
            <a:normAutofit/>
          </a:bodyPr>
          <a:lstStyle/>
          <a:p>
            <a:r>
              <a:rPr lang="en-AU" sz="3600" b="1" dirty="0" smtClean="0">
                <a:solidFill>
                  <a:srgbClr val="0099FF"/>
                </a:solidFill>
              </a:rPr>
              <a:t>Your profile usually has headings like:</a:t>
            </a:r>
            <a:endParaRPr lang="en-AU" sz="3600" b="1" dirty="0">
              <a:solidFill>
                <a:srgbClr val="0099FF"/>
              </a:solidFill>
            </a:endParaRPr>
          </a:p>
        </p:txBody>
      </p:sp>
      <p:pic>
        <p:nvPicPr>
          <p:cNvPr id="1026" name="Picture 2" descr="V:\2011_004_LDQ.DCS.10_Digital_Citizenship_\Production\02_master\lo\13768_s3\graphics\girl_pointin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803" y="1988840"/>
            <a:ext cx="2759197" cy="280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en-AU" sz="4000" b="1" dirty="0">
              <a:solidFill>
                <a:srgbClr val="00B050"/>
              </a:solidFill>
            </a:endParaRPr>
          </a:p>
          <a:p>
            <a:r>
              <a:rPr lang="en-AU" sz="3900" b="1" dirty="0" smtClean="0">
                <a:solidFill>
                  <a:srgbClr val="00B050"/>
                </a:solidFill>
              </a:rPr>
              <a:t>About me</a:t>
            </a:r>
          </a:p>
          <a:p>
            <a:r>
              <a:rPr lang="en-AU" sz="3900" b="1" dirty="0" smtClean="0">
                <a:solidFill>
                  <a:srgbClr val="7030A0"/>
                </a:solidFill>
              </a:rPr>
              <a:t>Who I’d like to meet</a:t>
            </a:r>
          </a:p>
          <a:p>
            <a:r>
              <a:rPr lang="en-AU" sz="3900" b="1" dirty="0" smtClean="0">
                <a:solidFill>
                  <a:schemeClr val="accent6">
                    <a:lumMod val="50000"/>
                  </a:schemeClr>
                </a:solidFill>
              </a:rPr>
              <a:t>Favourite music, films, sports</a:t>
            </a:r>
          </a:p>
          <a:p>
            <a:r>
              <a:rPr lang="en-AU" sz="3900" b="1" dirty="0" smtClean="0">
                <a:solidFill>
                  <a:srgbClr val="00B0F0"/>
                </a:solidFill>
              </a:rPr>
              <a:t>What I’m scared of</a:t>
            </a:r>
          </a:p>
          <a:p>
            <a:r>
              <a:rPr lang="en-AU" sz="3900" b="1" dirty="0" smtClean="0">
                <a:solidFill>
                  <a:srgbClr val="6600FF"/>
                </a:solidFill>
              </a:rPr>
              <a:t>I’m happiest when ...</a:t>
            </a:r>
          </a:p>
          <a:p>
            <a:r>
              <a:rPr lang="en-AU" sz="3900" b="1" dirty="0" smtClean="0">
                <a:solidFill>
                  <a:srgbClr val="F030E7"/>
                </a:solidFill>
              </a:rPr>
              <a:t>Personal details – appearance, hobbies</a:t>
            </a:r>
            <a:endParaRPr lang="en-AU" sz="3900" b="1" dirty="0">
              <a:solidFill>
                <a:srgbClr val="F030E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85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07288" cy="1124744"/>
          </a:xfrm>
        </p:spPr>
        <p:txBody>
          <a:bodyPr>
            <a:normAutofit fontScale="90000"/>
          </a:bodyPr>
          <a:lstStyle/>
          <a:p>
            <a:r>
              <a:rPr lang="en-AU" sz="3600" b="1" dirty="0" smtClean="0">
                <a:solidFill>
                  <a:srgbClr val="0099FF"/>
                </a:solidFill>
              </a:rPr>
              <a:t>                      </a:t>
            </a:r>
            <a:br>
              <a:rPr lang="en-AU" sz="3600" b="1" dirty="0" smtClean="0">
                <a:solidFill>
                  <a:srgbClr val="0099FF"/>
                </a:solidFill>
              </a:rPr>
            </a:br>
            <a:r>
              <a:rPr lang="en-AU" sz="4000" b="1" dirty="0" smtClean="0">
                <a:solidFill>
                  <a:srgbClr val="0099FF"/>
                </a:solidFill>
              </a:rPr>
              <a:t>Your profile probably also has:</a:t>
            </a:r>
            <a:endParaRPr lang="en-AU" sz="4000" b="1" dirty="0">
              <a:solidFill>
                <a:srgbClr val="00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r>
              <a:rPr lang="en-AU" sz="3600" dirty="0" smtClean="0"/>
              <a:t>A default </a:t>
            </a:r>
            <a:r>
              <a:rPr lang="en-AU" sz="3600" b="1" dirty="0" smtClean="0">
                <a:solidFill>
                  <a:srgbClr val="33CC33"/>
                </a:solidFill>
              </a:rPr>
              <a:t>image</a:t>
            </a:r>
            <a:r>
              <a:rPr lang="en-AU" sz="3600" dirty="0" smtClean="0"/>
              <a:t> that appears on your profile’s main page and next to your user name on comments and messages</a:t>
            </a:r>
          </a:p>
          <a:p>
            <a:r>
              <a:rPr lang="en-AU" sz="3600" dirty="0" smtClean="0"/>
              <a:t>A </a:t>
            </a:r>
            <a:r>
              <a:rPr lang="en-AU" sz="3600" b="1" dirty="0" smtClean="0">
                <a:solidFill>
                  <a:srgbClr val="6600FF"/>
                </a:solidFill>
              </a:rPr>
              <a:t>count</a:t>
            </a:r>
            <a:r>
              <a:rPr lang="en-AU" sz="3600" dirty="0" smtClean="0"/>
              <a:t> of how many </a:t>
            </a:r>
            <a:r>
              <a:rPr lang="en-AU" sz="3600" b="1" dirty="0" smtClean="0">
                <a:solidFill>
                  <a:srgbClr val="6600FF"/>
                </a:solidFill>
              </a:rPr>
              <a:t>friends</a:t>
            </a:r>
            <a:r>
              <a:rPr lang="en-AU" sz="3600" dirty="0" smtClean="0"/>
              <a:t> you have</a:t>
            </a:r>
          </a:p>
          <a:p>
            <a:r>
              <a:rPr lang="en-AU" sz="3600" dirty="0" smtClean="0"/>
              <a:t>A link to a page that </a:t>
            </a:r>
            <a:r>
              <a:rPr lang="en-AU" sz="3600" b="1" dirty="0" smtClean="0">
                <a:solidFill>
                  <a:srgbClr val="FF9900"/>
                </a:solidFill>
              </a:rPr>
              <a:t>lists all your friends</a:t>
            </a:r>
          </a:p>
          <a:p>
            <a:r>
              <a:rPr lang="en-AU" sz="3600" b="1" dirty="0">
                <a:solidFill>
                  <a:srgbClr val="0000FF"/>
                </a:solidFill>
              </a:rPr>
              <a:t>M</a:t>
            </a:r>
            <a:r>
              <a:rPr lang="en-AU" sz="3600" b="1" dirty="0" smtClean="0">
                <a:solidFill>
                  <a:srgbClr val="0000FF"/>
                </a:solidFill>
              </a:rPr>
              <a:t>usic</a:t>
            </a:r>
            <a:r>
              <a:rPr lang="en-AU" sz="3600" b="1" dirty="0" smtClean="0"/>
              <a:t> </a:t>
            </a:r>
            <a:r>
              <a:rPr lang="en-AU" sz="3600" dirty="0" smtClean="0"/>
              <a:t>and</a:t>
            </a:r>
            <a:r>
              <a:rPr lang="en-AU" sz="3600" b="1" dirty="0" smtClean="0"/>
              <a:t> </a:t>
            </a:r>
            <a:r>
              <a:rPr lang="en-AU" sz="3600" b="1" dirty="0" smtClean="0">
                <a:solidFill>
                  <a:srgbClr val="0000FF"/>
                </a:solidFill>
              </a:rPr>
              <a:t>videos</a:t>
            </a:r>
            <a:r>
              <a:rPr lang="en-AU" sz="3600" b="1" dirty="0" smtClean="0"/>
              <a:t> </a:t>
            </a:r>
            <a:r>
              <a:rPr lang="en-AU" sz="3600" dirty="0" smtClean="0"/>
              <a:t>that  you have uploaded</a:t>
            </a:r>
          </a:p>
          <a:p>
            <a:r>
              <a:rPr lang="en-AU" sz="3600" dirty="0" smtClean="0"/>
              <a:t>Instant messenger where you can </a:t>
            </a:r>
            <a:r>
              <a:rPr lang="en-AU" sz="3600" b="1" dirty="0" smtClean="0">
                <a:solidFill>
                  <a:srgbClr val="F030E7"/>
                </a:solidFill>
              </a:rPr>
              <a:t>chat</a:t>
            </a:r>
            <a:r>
              <a:rPr lang="en-AU" sz="3600" b="1" dirty="0" smtClean="0"/>
              <a:t> </a:t>
            </a:r>
            <a:r>
              <a:rPr lang="en-AU" sz="3600" dirty="0" smtClean="0"/>
              <a:t>to your contacts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12062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869" y="3641684"/>
            <a:ext cx="1243013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686800" cy="1143000"/>
          </a:xfrm>
        </p:spPr>
        <p:txBody>
          <a:bodyPr>
            <a:normAutofit/>
          </a:bodyPr>
          <a:lstStyle/>
          <a:p>
            <a:r>
              <a:rPr lang="en-AU" sz="3600" b="1" dirty="0" smtClean="0">
                <a:solidFill>
                  <a:srgbClr val="6600FF"/>
                </a:solidFill>
              </a:rPr>
              <a:t>Keeping </a:t>
            </a:r>
            <a:r>
              <a:rPr lang="en-AU" sz="3600" b="1" dirty="0">
                <a:solidFill>
                  <a:srgbClr val="6600FF"/>
                </a:solidFill>
              </a:rPr>
              <a:t>safe on social networks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245" y="2767558"/>
            <a:ext cx="6461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V:\2011_004_LDQ.DCS.10_Digital_Citizenship_\Production\02_master\lo\template\graphics\warnin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869160"/>
            <a:ext cx="617537" cy="61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You have a lot of personal information on your site, so make sure that you keep it safe!</a:t>
            </a:r>
          </a:p>
          <a:p>
            <a:pPr marL="0" indent="0">
              <a:buNone/>
            </a:pPr>
            <a:r>
              <a:rPr lang="en-AU" dirty="0" smtClean="0"/>
              <a:t>Here are some things you can do:</a:t>
            </a:r>
          </a:p>
          <a:p>
            <a:r>
              <a:rPr lang="en-AU" dirty="0" smtClean="0"/>
              <a:t>       Use </a:t>
            </a:r>
            <a:r>
              <a:rPr lang="en-AU" dirty="0"/>
              <a:t>an </a:t>
            </a:r>
            <a:r>
              <a:rPr lang="en-AU" b="1" dirty="0">
                <a:solidFill>
                  <a:srgbClr val="F030E7"/>
                </a:solidFill>
              </a:rPr>
              <a:t>avatar</a:t>
            </a:r>
            <a:r>
              <a:rPr lang="en-AU" dirty="0"/>
              <a:t> instead of your </a:t>
            </a:r>
            <a:r>
              <a:rPr lang="en-AU" dirty="0" smtClean="0"/>
              <a:t>photo.</a:t>
            </a:r>
            <a:endParaRPr lang="en-AU" dirty="0"/>
          </a:p>
          <a:p>
            <a:r>
              <a:rPr lang="en-AU" dirty="0" smtClean="0"/>
              <a:t>       Adjust your </a:t>
            </a:r>
            <a:r>
              <a:rPr lang="en-AU" b="1" dirty="0">
                <a:solidFill>
                  <a:srgbClr val="0099FF"/>
                </a:solidFill>
              </a:rPr>
              <a:t>privacy settings </a:t>
            </a:r>
            <a:r>
              <a:rPr lang="en-AU" dirty="0"/>
              <a:t>so only approved friends can message </a:t>
            </a:r>
            <a:r>
              <a:rPr lang="en-AU" dirty="0" smtClean="0"/>
              <a:t>you.</a:t>
            </a:r>
            <a:endParaRPr lang="en-AU" dirty="0"/>
          </a:p>
          <a:p>
            <a:r>
              <a:rPr lang="en-AU" dirty="0" smtClean="0"/>
              <a:t>       Don’t </a:t>
            </a:r>
            <a:r>
              <a:rPr lang="en-AU" dirty="0"/>
              <a:t>post your phone number or email address on your </a:t>
            </a:r>
            <a:r>
              <a:rPr lang="en-AU" dirty="0" smtClean="0"/>
              <a:t>homepage.</a:t>
            </a:r>
            <a:endParaRPr lang="en-AU" dirty="0"/>
          </a:p>
          <a:p>
            <a:endParaRPr lang="en-AU" dirty="0"/>
          </a:p>
        </p:txBody>
      </p:sp>
      <p:pic>
        <p:nvPicPr>
          <p:cNvPr id="1029" name="Picture 5" descr="V:\2011_004_LDQ.DCS.10_Digital_Citizenship_\Production\graphics\graphics_2010\40px_icons\tick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35" y="3786941"/>
            <a:ext cx="617537" cy="61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:\2011_004_LDQ.DCS.10_Digital_Citizenship_\Production\graphics\graphics_2010\40px_icons\tick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522" y="3142208"/>
            <a:ext cx="617537" cy="61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25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579296" cy="1143000"/>
          </a:xfrm>
        </p:spPr>
        <p:txBody>
          <a:bodyPr>
            <a:normAutofit/>
          </a:bodyPr>
          <a:lstStyle/>
          <a:p>
            <a:r>
              <a:rPr lang="en-AU" dirty="0" smtClean="0"/>
              <a:t>   </a:t>
            </a:r>
            <a:r>
              <a:rPr lang="en-AU" sz="3200" b="1" dirty="0" smtClean="0">
                <a:solidFill>
                  <a:srgbClr val="6600FF"/>
                </a:solidFill>
              </a:rPr>
              <a:t>Keeping safe on social networks   </a:t>
            </a:r>
            <a:endParaRPr lang="en-AU" sz="3200" b="1" dirty="0">
              <a:solidFill>
                <a:srgbClr val="66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      Don’t post pictures of yourself or your friends in school uniform. </a:t>
            </a:r>
          </a:p>
          <a:p>
            <a:r>
              <a:rPr lang="en-AU" dirty="0" smtClean="0"/>
              <a:t>      Only upload pictures you would be happy for your family and friends to see as you can’t always control who will see your pictures.</a:t>
            </a:r>
          </a:p>
          <a:p>
            <a:r>
              <a:rPr lang="en-AU" dirty="0" smtClean="0"/>
              <a:t>      Tick the ‘</a:t>
            </a:r>
            <a:r>
              <a:rPr lang="en-AU" b="1" dirty="0" smtClean="0">
                <a:solidFill>
                  <a:srgbClr val="00B050"/>
                </a:solidFill>
              </a:rPr>
              <a:t>no pic forwarding</a:t>
            </a:r>
            <a:r>
              <a:rPr lang="en-AU" dirty="0" smtClean="0"/>
              <a:t>’ option on your settings page so your pictures can’t be forwarded without your consent.</a:t>
            </a:r>
            <a:endParaRPr lang="en-AU" dirty="0"/>
          </a:p>
        </p:txBody>
      </p:sp>
      <p:pic>
        <p:nvPicPr>
          <p:cNvPr id="2050" name="Picture 2" descr="V:\2011_004_LDQ.DCS.10_Digital_Citizenship_\Production\02_master\lo\template\graphics\warn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617537" cy="61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V:\2011_004_LDQ.DCS.10_Digital_Citizenship_\Production\02_master\lo\template\graphics\warn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617537" cy="61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:\2011_004_LDQ.DCS.10_Digital_Citizenship_\Production\graphics\graphics_2010\40px_icons\tic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81" y="4221088"/>
            <a:ext cx="617537" cy="61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62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The Australian Government’s </a:t>
            </a:r>
            <a:r>
              <a:rPr lang="en-AU" dirty="0" err="1" smtClean="0">
                <a:hlinkClick r:id="rId2"/>
              </a:rPr>
              <a:t>Cybersafety</a:t>
            </a:r>
            <a:r>
              <a:rPr lang="en-AU" dirty="0" smtClean="0"/>
              <a:t>  help and advice page shows you who to contact if you have seen something that has made you feel uncomfortable, scared or sad.</a:t>
            </a:r>
            <a:endParaRPr lang="en-AU" dirty="0"/>
          </a:p>
        </p:txBody>
      </p:sp>
      <p:pic>
        <p:nvPicPr>
          <p:cNvPr id="1026" name="Picture 2" descr="V:\2011_004_LDQ.DCS.10_Digital_Citizenship_\Production\graphics\DER_2011\graphics\hel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20688"/>
            <a:ext cx="133985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6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ocial networking&amp;quot;&quot;/&gt;&lt;property id=&quot;20307&quot; value=&quot;256&quot;/&gt;&lt;/object&gt;&lt;object type=&quot;3&quot; unique_id=&quot;10006&quot;&gt;&lt;property id=&quot;20148&quot; value=&quot;5&quot;/&gt;&lt;property id=&quot;20300&quot; value=&quot;Slide 3 - &amp;quot;Your profile usually has headings like: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                      &amp;#x0D;&amp;#x0A;Your profile probably also has:&amp;quot;&quot;/&gt;&lt;property id=&quot;20307&quot; value=&quot;259&quot;/&gt;&lt;/object&gt;&lt;object type=&quot;3&quot; unique_id=&quot;10014&quot;&gt;&lt;property id=&quot;20148&quot; value=&quot;5&quot;/&gt;&lt;property id=&quot;20300&quot; value=&quot;Slide 2 - &amp;quot;&amp;#x0D;&amp;#x0A;&amp;#x0D;&amp;#x0A;&amp;#x0D;&amp;#x0A;&amp;#x0D;&amp;#x0A;&amp;#x0D;&amp;#x0A;&amp;#x0D;&amp;#x0A;&amp;#x0D;&amp;#x0A;&amp;#x0D;&amp;#x0A;&amp;#x0D;&amp;#x0A;&amp;#x0D;&amp;#x0A;&amp;#x0D;&amp;#x0A;&amp;#x0D;&amp;#x0A;&amp;#x0D;&amp;#x0A;&amp;#x0D;&amp;#x0A;&amp;#x0D;&amp;#x0A;&amp;#x0D;&amp;#x0A;&amp;#x0D;&amp;#x0A;&amp;#x0D;&amp;#x0A;&amp;amp;#x09;&amp;amp;#x09;&amp;amp;#x09;&amp;#x0D;&amp;#x0A;&amp;#x0D;&amp;#x0A;&amp;#x0D;&amp;#x0A;&amp;amp;#x09;&amp;amp;#x09;&amp;amp;#x09;&amp;#x0D;&amp;#x0A;&amp;#x0D;&amp;#x0A;Social networking sites, like Facebook and MySpace, let you connect with family and fr&quot;/&gt;&lt;property id=&quot;20307&quot; value=&quot;260&quot;/&gt;&lt;/object&gt;&lt;object type=&quot;3&quot; unique_id=&quot;10021&quot;&gt;&lt;property id=&quot;20148&quot; value=&quot;5&quot;/&gt;&lt;property id=&quot;20300&quot; value=&quot;Slide 6 - &amp;quot;   Keeping safe on social networks   &amp;quot;&quot;/&gt;&lt;property id=&quot;20307&quot; value=&quot;261&quot;/&gt;&lt;/object&gt;&lt;object type=&quot;3&quot; unique_id=&quot;10050&quot;&gt;&lt;property id=&quot;20148&quot; value=&quot;5&quot;/&gt;&lt;property id=&quot;20300&quot; value=&quot;Slide 5 - &amp;quot;Keeping safe on social networks&amp;quot;&quot;/&gt;&lt;property id=&quot;20307&quot; value=&quot;262&quot;/&gt;&lt;/object&gt;&lt;object type=&quot;3&quot; unique_id=&quot;10083&quot;&gt;&lt;property id=&quot;20148&quot; value=&quot;5&quot;/&gt;&lt;property id=&quot;20300&quot; value=&quot;Slide 7 - &amp;quot;  &amp;quot;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257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Social networking</vt:lpstr>
      <vt:lpstr>                             Social networking sites, like Facebook and MySpace, let you connect with family and friends using:    blogs    photos    profiles    internal email systems     </vt:lpstr>
      <vt:lpstr>Your profile usually has headings like:</vt:lpstr>
      <vt:lpstr>                       Your profile probably also has:</vt:lpstr>
      <vt:lpstr>Keeping safe on social networks</vt:lpstr>
      <vt:lpstr>   Keeping safe on social networks   </vt:lpstr>
      <vt:lpstr>  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networking</dc:title>
  <dc:creator>jgill5</dc:creator>
  <cp:lastModifiedBy>jgill5</cp:lastModifiedBy>
  <cp:revision>46</cp:revision>
  <dcterms:created xsi:type="dcterms:W3CDTF">2011-10-05T03:19:27Z</dcterms:created>
  <dcterms:modified xsi:type="dcterms:W3CDTF">2011-11-03T00:57:13Z</dcterms:modified>
</cp:coreProperties>
</file>